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63"/>
  </p:notesMasterIdLst>
  <p:handoutMasterIdLst>
    <p:handoutMasterId r:id="rId64"/>
  </p:handoutMasterIdLst>
  <p:sldIdLst>
    <p:sldId id="428" r:id="rId2"/>
    <p:sldId id="364" r:id="rId3"/>
    <p:sldId id="491" r:id="rId4"/>
    <p:sldId id="365" r:id="rId5"/>
    <p:sldId id="429" r:id="rId6"/>
    <p:sldId id="430" r:id="rId7"/>
    <p:sldId id="432" r:id="rId8"/>
    <p:sldId id="433" r:id="rId9"/>
    <p:sldId id="434" r:id="rId10"/>
    <p:sldId id="435" r:id="rId11"/>
    <p:sldId id="436" r:id="rId12"/>
    <p:sldId id="437" r:id="rId13"/>
    <p:sldId id="438" r:id="rId14"/>
    <p:sldId id="439" r:id="rId15"/>
    <p:sldId id="440" r:id="rId16"/>
    <p:sldId id="441" r:id="rId17"/>
    <p:sldId id="442" r:id="rId18"/>
    <p:sldId id="443" r:id="rId19"/>
    <p:sldId id="444" r:id="rId20"/>
    <p:sldId id="445" r:id="rId21"/>
    <p:sldId id="446" r:id="rId22"/>
    <p:sldId id="447" r:id="rId23"/>
    <p:sldId id="448" r:id="rId24"/>
    <p:sldId id="449" r:id="rId25"/>
    <p:sldId id="450" r:id="rId26"/>
    <p:sldId id="451" r:id="rId27"/>
    <p:sldId id="452" r:id="rId28"/>
    <p:sldId id="453" r:id="rId29"/>
    <p:sldId id="454" r:id="rId30"/>
    <p:sldId id="455" r:id="rId31"/>
    <p:sldId id="456" r:id="rId32"/>
    <p:sldId id="457" r:id="rId33"/>
    <p:sldId id="458" r:id="rId34"/>
    <p:sldId id="490" r:id="rId35"/>
    <p:sldId id="459" r:id="rId36"/>
    <p:sldId id="460" r:id="rId37"/>
    <p:sldId id="461" r:id="rId38"/>
    <p:sldId id="462" r:id="rId39"/>
    <p:sldId id="463" r:id="rId40"/>
    <p:sldId id="464" r:id="rId41"/>
    <p:sldId id="465" r:id="rId42"/>
    <p:sldId id="466" r:id="rId43"/>
    <p:sldId id="467" r:id="rId44"/>
    <p:sldId id="469" r:id="rId45"/>
    <p:sldId id="470" r:id="rId46"/>
    <p:sldId id="471" r:id="rId47"/>
    <p:sldId id="472" r:id="rId48"/>
    <p:sldId id="473" r:id="rId49"/>
    <p:sldId id="474" r:id="rId50"/>
    <p:sldId id="475" r:id="rId51"/>
    <p:sldId id="476" r:id="rId52"/>
    <p:sldId id="477" r:id="rId53"/>
    <p:sldId id="478" r:id="rId54"/>
    <p:sldId id="479" r:id="rId55"/>
    <p:sldId id="480" r:id="rId56"/>
    <p:sldId id="481" r:id="rId57"/>
    <p:sldId id="482" r:id="rId58"/>
    <p:sldId id="483" r:id="rId59"/>
    <p:sldId id="484" r:id="rId60"/>
    <p:sldId id="486" r:id="rId61"/>
    <p:sldId id="362" r:id="rId6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DF5F5"/>
    <a:srgbClr val="FEF9E2"/>
    <a:srgbClr val="FDF0AE"/>
    <a:srgbClr val="344F8C"/>
    <a:srgbClr val="105D91"/>
    <a:srgbClr val="192B53"/>
    <a:srgbClr val="99ADD9"/>
    <a:srgbClr val="993366"/>
    <a:srgbClr val="4157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35" autoAdjust="0"/>
    <p:restoredTop sz="96429" autoAdjust="0"/>
  </p:normalViewPr>
  <p:slideViewPr>
    <p:cSldViewPr>
      <p:cViewPr varScale="1">
        <p:scale>
          <a:sx n="96" d="100"/>
          <a:sy n="96" d="100"/>
        </p:scale>
        <p:origin x="2040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0" d="100"/>
          <a:sy n="90" d="100"/>
        </p:scale>
        <p:origin x="3696" y="72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7C3E9-2372-4D2D-A8FE-578D26F0CAB8}" type="datetimeFigureOut">
              <a:rPr lang="ko-KR" altLang="en-US" smtClean="0"/>
              <a:t>2022-02-24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126D6-8CEA-47E8-B467-8C3047BBCA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4075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C3899-2E4F-4D3A-8D29-BF4BDDE21DE2}" type="datetimeFigureOut">
              <a:rPr lang="ko-KR" altLang="en-US" smtClean="0"/>
              <a:pPr/>
              <a:t>2022-02-24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363BF-43B7-4F43-ABD0-D052F59FCD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48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323528" y="404816"/>
            <a:ext cx="8497887" cy="6048375"/>
          </a:xfrm>
          <a:prstGeom prst="roundRect">
            <a:avLst>
              <a:gd name="adj" fmla="val 2066"/>
            </a:avLst>
          </a:prstGeom>
          <a:noFill/>
          <a:ln w="53975">
            <a:solidFill>
              <a:srgbClr val="99AD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350" dirty="0">
              <a:solidFill>
                <a:srgbClr val="9A5F3A"/>
              </a:solidFill>
            </a:endParaRPr>
          </a:p>
        </p:txBody>
      </p:sp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77580" y="595313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881592" y="998730"/>
            <a:ext cx="7186612" cy="30008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350" dirty="0" err="1">
                <a:latin typeface="HY견고딕" pitchFamily="18" charset="-127"/>
                <a:ea typeface="HY견고딕" pitchFamily="18" charset="-127"/>
              </a:rPr>
              <a:t>파이썬</a:t>
            </a:r>
            <a:r>
              <a:rPr kumimoji="0" lang="ko-KR" altLang="en-US" sz="135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1350" dirty="0">
                <a:latin typeface="HY견고딕" pitchFamily="18" charset="-127"/>
                <a:ea typeface="HY견고딕" pitchFamily="18" charset="-127"/>
              </a:rPr>
              <a:t>for</a:t>
            </a:r>
            <a:r>
              <a:rPr kumimoji="0" lang="en-US" altLang="ko-KR" sz="1350" baseline="0" dirty="0">
                <a:latin typeface="HY견고딕" pitchFamily="18" charset="-127"/>
                <a:ea typeface="HY견고딕" pitchFamily="18" charset="-127"/>
              </a:rPr>
              <a:t> Beginner</a:t>
            </a:r>
            <a:endParaRPr kumimoji="0" lang="de-DE" altLang="ko-KR" sz="900" b="0" dirty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5" y="1700217"/>
            <a:ext cx="7991475" cy="88658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75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50" b="1" dirty="0">
                <a:solidFill>
                  <a:srgbClr val="FF0000"/>
                </a:solidFill>
                <a:ea typeface="맑은 고딕" pitchFamily="50" charset="-127"/>
              </a:rPr>
              <a:t>[</a:t>
            </a:r>
            <a:r>
              <a:rPr kumimoji="0" lang="ko-KR" altLang="en-US" sz="1050" b="1" dirty="0">
                <a:solidFill>
                  <a:srgbClr val="FF0000"/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050" b="1" dirty="0">
                <a:solidFill>
                  <a:srgbClr val="FF0000"/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750" u="none">
              <a:ea typeface="맑은 고딕" pitchFamily="50" charset="-127"/>
            </a:endParaRPr>
          </a:p>
          <a:p>
            <a:pPr marL="128588" indent="-128588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750" u="none">
                <a:ea typeface="맑은 고딕" pitchFamily="50" charset="-127"/>
              </a:rPr>
              <a:t>본 강의교안의 저작권은 한빛아카데미㈜에 있습니다</a:t>
            </a:r>
            <a:r>
              <a:rPr kumimoji="0" lang="en-US" altLang="ko-KR" sz="750" u="none">
                <a:ea typeface="맑은 고딕" pitchFamily="50" charset="-127"/>
              </a:rPr>
              <a:t>.</a:t>
            </a:r>
            <a:r>
              <a:rPr kumimoji="0" lang="ko-KR" altLang="en-US" sz="750" u="none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750" u="none">
              <a:solidFill>
                <a:srgbClr val="222222"/>
              </a:solidFill>
              <a:ea typeface="맑은 고딕" pitchFamily="50" charset="-127"/>
            </a:endParaRPr>
          </a:p>
          <a:p>
            <a:pPr marL="128588" indent="-128588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750" u="none">
                <a:solidFill>
                  <a:srgbClr val="222222"/>
                </a:solidFill>
                <a:ea typeface="맑은 고딕" pitchFamily="50" charset="-127"/>
              </a:rPr>
              <a:t>이 자료는 강의 보조자료로 제공되는 것으로 무단으로 전제하거나 배포하는 것을 금합니다</a:t>
            </a:r>
            <a:r>
              <a:rPr kumimoji="0" lang="en-US" altLang="ko-KR" sz="750" u="sng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750" dirty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4316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장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2" descr="C:\Users\KDY\Desktop\파이썬 3판\강의교안\줄배경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4" t="46405" r="45535" b="4804"/>
          <a:stretch/>
        </p:blipFill>
        <p:spPr bwMode="auto">
          <a:xfrm>
            <a:off x="0" y="0"/>
            <a:ext cx="4152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AF94760-DC9C-4F90-BC1B-D470818BFA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955" y="8620"/>
            <a:ext cx="4952381" cy="6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96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이 장에서 만들 프로그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555848"/>
          </a:xfrm>
          <a:prstGeom prst="rect">
            <a:avLst/>
          </a:prstGeom>
          <a:solidFill>
            <a:srgbClr val="FDED9C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2400" dirty="0">
              <a:solidFill>
                <a:srgbClr val="8B333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301038" y="6605588"/>
            <a:ext cx="842962" cy="254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225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/61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1" y="51786"/>
            <a:ext cx="7785100" cy="474662"/>
          </a:xfrm>
        </p:spPr>
        <p:txBody>
          <a:bodyPr>
            <a:noAutofit/>
          </a:bodyPr>
          <a:lstStyle>
            <a:lvl1pPr algn="l">
              <a:defRPr sz="2000" b="1" spc="-75" baseline="0">
                <a:solidFill>
                  <a:srgbClr val="8B333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266700" indent="-196454">
              <a:lnSpc>
                <a:spcPct val="150000"/>
              </a:lnSpc>
              <a:buClr>
                <a:srgbClr val="8B3331"/>
              </a:buClr>
              <a:buSzPct val="130000"/>
              <a:buFont typeface="Wingdings" panose="05000000000000000000" pitchFamily="2" charset="2"/>
              <a:buChar char="§"/>
              <a:defRPr sz="1800" b="1"/>
            </a:lvl1pPr>
            <a:lvl2pPr marL="401241" indent="-133350"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540544" indent="-139304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3pPr>
            <a:lvl4pPr marL="673894" indent="-13335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050"/>
            </a:lvl4pPr>
            <a:lvl5pPr marL="808435" indent="-134541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9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91124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기본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555848"/>
          </a:xfrm>
          <a:prstGeom prst="rect">
            <a:avLst/>
          </a:prstGeom>
          <a:solidFill>
            <a:srgbClr val="105D91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1" y="51786"/>
            <a:ext cx="7785100" cy="474662"/>
          </a:xfrm>
        </p:spPr>
        <p:txBody>
          <a:bodyPr>
            <a:noAutofit/>
          </a:bodyPr>
          <a:lstStyle>
            <a:lvl1pPr algn="l">
              <a:defRPr sz="2000" b="1" spc="-75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266700" indent="-196454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1800" b="1"/>
            </a:lvl1pPr>
            <a:lvl2pPr marL="401241" indent="-13335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540544" indent="-139304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3pPr>
            <a:lvl4pPr marL="673894" indent="-13335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050"/>
            </a:lvl4pPr>
            <a:lvl5pPr marL="808435" indent="-134541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9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Rectangle 43">
            <a:extLst>
              <a:ext uri="{FF2B5EF4-FFF2-40B4-BE49-F238E27FC236}">
                <a16:creationId xmlns:a16="http://schemas.microsoft.com/office/drawing/2014/main" id="{623AFC09-66AD-4B60-8B1B-69AAB039DDE6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8301038" y="6605588"/>
            <a:ext cx="842962" cy="254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225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Rectangle 18">
            <a:extLst>
              <a:ext uri="{FF2B5EF4-FFF2-40B4-BE49-F238E27FC236}">
                <a16:creationId xmlns:a16="http://schemas.microsoft.com/office/drawing/2014/main" id="{806E79A6-0A7A-43E6-860F-A637BB0D2F4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/61</a:t>
            </a:r>
          </a:p>
        </p:txBody>
      </p:sp>
    </p:spTree>
    <p:extLst>
      <p:ext uri="{BB962C8B-B14F-4D97-AF65-F5344CB8AC3E}">
        <p14:creationId xmlns:p14="http://schemas.microsoft.com/office/powerpoint/2010/main" val="237524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1" y="6525345"/>
            <a:ext cx="8756650" cy="280046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sz="1350"/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 sz="1350"/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sz="1350"/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 sz="1350"/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35263" y="3048002"/>
            <a:ext cx="3657600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3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3300" b="1" baseline="0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3300" b="1" dirty="0">
              <a:solidFill>
                <a:schemeClr val="tx2">
                  <a:lumMod val="40000"/>
                  <a:lumOff val="6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13" name="Line 5"/>
          <p:cNvSpPr>
            <a:spLocks noChangeShapeType="1"/>
          </p:cNvSpPr>
          <p:nvPr userDrawn="1">
            <p:custDataLst>
              <p:tags r:id="rId7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lIns="91438" tIns="45719" rIns="91438" bIns="45719"/>
          <a:lstStyle/>
          <a:p>
            <a:endParaRPr lang="ko-KR" altLang="en-US" sz="1800"/>
          </a:p>
        </p:txBody>
      </p:sp>
      <p:pic>
        <p:nvPicPr>
          <p:cNvPr id="14" name="Picture 5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096" y="509895"/>
            <a:ext cx="4280446" cy="5715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 userDrawn="1"/>
        </p:nvSpPr>
        <p:spPr>
          <a:xfrm>
            <a:off x="3169818" y="2895789"/>
            <a:ext cx="2824998" cy="707884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en-US" altLang="ko-KR" sz="4000" b="1" i="1" dirty="0">
                <a:solidFill>
                  <a:srgbClr val="FFE45B"/>
                </a:solidFill>
                <a:latin typeface="+mn-lt"/>
              </a:rPr>
              <a:t>Thank You</a:t>
            </a:r>
            <a:endParaRPr lang="ko-KR" altLang="en-US" sz="4000" b="1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8633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백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225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9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9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/64</a:t>
            </a:r>
          </a:p>
        </p:txBody>
      </p:sp>
    </p:spTree>
    <p:extLst>
      <p:ext uri="{BB962C8B-B14F-4D97-AF65-F5344CB8AC3E}">
        <p14:creationId xmlns:p14="http://schemas.microsoft.com/office/powerpoint/2010/main" val="2823537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2FD9B6-DC5A-4644-B01F-335E6DD2CDD1}" type="datetimeFigureOut">
              <a:rPr lang="ko-KR" altLang="en-US" smtClean="0"/>
              <a:pPr/>
              <a:t>2022-02-24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C740F2-65F4-46F1-8462-F5CEAE10B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820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</p:sldLayoutIdLst>
  <p:txStyles>
    <p:titleStyle>
      <a:lvl1pPr algn="ctr" defTabSz="685800" rtl="0" eaLnBrk="1" latinLnBrk="1" hangingPunct="1">
        <a:spcBef>
          <a:spcPct val="0"/>
        </a:spcBef>
        <a:buNone/>
        <a:defRPr sz="33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57175" indent="-257175" algn="l" defTabSz="685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57213" indent="-214313" algn="l" defTabSz="685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8572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2001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5430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2" t="34907" b="39500"/>
          <a:stretch/>
        </p:blipFill>
        <p:spPr>
          <a:xfrm>
            <a:off x="435415" y="2753925"/>
            <a:ext cx="3664033" cy="155912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857"/>
          <a:stretch/>
        </p:blipFill>
        <p:spPr>
          <a:xfrm>
            <a:off x="67507" y="1013844"/>
            <a:ext cx="3964433" cy="156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84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267891" lvl="1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Tip</a:t>
            </a:r>
            <a:r>
              <a:rPr lang="en-US" altLang="ko-KR" dirty="0"/>
              <a:t> • </a:t>
            </a:r>
            <a:r>
              <a:rPr lang="ko-KR" altLang="en-US" dirty="0"/>
              <a:t>파일의 확장명 확인 </a:t>
            </a:r>
            <a:r>
              <a:rPr lang="en-US" altLang="ko-KR" dirty="0"/>
              <a:t>:</a:t>
            </a:r>
            <a:r>
              <a:rPr lang="ko-KR" altLang="en-US" dirty="0"/>
              <a:t> 윈도 </a:t>
            </a:r>
            <a:r>
              <a:rPr lang="en-US" altLang="ko-KR" dirty="0"/>
              <a:t>7</a:t>
            </a:r>
            <a:r>
              <a:rPr lang="ko-KR" altLang="en-US" dirty="0"/>
              <a:t>에서는 파일 탐색기에서 </a:t>
            </a:r>
            <a:r>
              <a:rPr lang="en-US" altLang="ko-KR" dirty="0"/>
              <a:t>[</a:t>
            </a:r>
            <a:r>
              <a:rPr lang="ko-KR" altLang="en-US" dirty="0"/>
              <a:t>구 성</a:t>
            </a:r>
            <a:r>
              <a:rPr lang="en-US" altLang="ko-KR" dirty="0"/>
              <a:t>]-[</a:t>
            </a:r>
            <a:r>
              <a:rPr lang="ko-KR" altLang="en-US" dirty="0"/>
              <a:t>폴더 및 검색 옵션</a:t>
            </a:r>
            <a:r>
              <a:rPr lang="en-US" altLang="ko-KR" dirty="0"/>
              <a:t>] </a:t>
            </a:r>
            <a:r>
              <a:rPr lang="ko-KR" altLang="en-US" dirty="0"/>
              <a:t>메뉴를 선택</a:t>
            </a:r>
            <a:r>
              <a:rPr lang="en-US" altLang="ko-KR" dirty="0"/>
              <a:t>. [</a:t>
            </a:r>
            <a:r>
              <a:rPr lang="ko-KR" altLang="en-US" dirty="0"/>
              <a:t>폴더 옵션</a:t>
            </a:r>
            <a:r>
              <a:rPr lang="en-US" altLang="ko-KR" dirty="0"/>
              <a:t>] </a:t>
            </a:r>
            <a:r>
              <a:rPr lang="ko-KR" altLang="en-US" dirty="0"/>
              <a:t>대화상자 → </a:t>
            </a:r>
            <a:r>
              <a:rPr lang="en-US" altLang="ko-KR" dirty="0"/>
              <a:t>[</a:t>
            </a:r>
            <a:r>
              <a:rPr lang="ko-KR" altLang="en-US" dirty="0"/>
              <a:t>보기</a:t>
            </a:r>
            <a:r>
              <a:rPr lang="en-US" altLang="ko-KR" dirty="0"/>
              <a:t>] </a:t>
            </a:r>
            <a:r>
              <a:rPr lang="ko-KR" altLang="en-US" dirty="0"/>
              <a:t>탭에서 ‘알려진 파일 형식의 파일 확장명 숨기기’ 체크표시를 해제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확 인</a:t>
            </a:r>
            <a:r>
              <a:rPr lang="en-US" altLang="ko-KR" dirty="0"/>
              <a:t>&gt; </a:t>
            </a:r>
            <a:r>
              <a:rPr lang="ko-KR" altLang="en-US" dirty="0"/>
              <a:t>버튼 누름</a:t>
            </a:r>
            <a:endParaRPr lang="en-US" altLang="ko-KR" dirty="0"/>
          </a:p>
          <a:p>
            <a:pPr marL="267891" lvl="1" indent="0">
              <a:buNone/>
            </a:pPr>
            <a:endParaRPr lang="en-US" altLang="ko-KR" dirty="0"/>
          </a:p>
          <a:p>
            <a:pPr marL="267891" lvl="1" indent="0">
              <a:buNone/>
            </a:pPr>
            <a:endParaRPr lang="en-US" altLang="ko-KR" dirty="0"/>
          </a:p>
          <a:p>
            <a:pPr marL="267891" lvl="1" indent="0">
              <a:buNone/>
            </a:pPr>
            <a:endParaRPr lang="en-US" altLang="ko-KR" dirty="0"/>
          </a:p>
          <a:p>
            <a:pPr marL="267891" lvl="1" indent="0">
              <a:buNone/>
            </a:pPr>
            <a:endParaRPr lang="en-US" altLang="ko-KR" dirty="0"/>
          </a:p>
          <a:p>
            <a:pPr marL="267891" lvl="1" indent="0">
              <a:buNone/>
            </a:pPr>
            <a:endParaRPr lang="en-US" altLang="ko-KR" dirty="0"/>
          </a:p>
          <a:p>
            <a:pPr marL="267891" lvl="1" indent="0">
              <a:buNone/>
            </a:pPr>
            <a:endParaRPr lang="en-US" altLang="ko-KR" dirty="0"/>
          </a:p>
          <a:p>
            <a:pPr marL="267891" lvl="1" indent="0">
              <a:buNone/>
            </a:pPr>
            <a:r>
              <a:rPr lang="ko-KR" altLang="en-US" dirty="0"/>
              <a:t> 윈도 </a:t>
            </a:r>
            <a:r>
              <a:rPr lang="en-US" altLang="ko-KR" dirty="0"/>
              <a:t>8, 8.1, 10</a:t>
            </a:r>
            <a:r>
              <a:rPr lang="ko-KR" altLang="en-US" dirty="0"/>
              <a:t>에서는 파일 탐색기의 </a:t>
            </a:r>
            <a:r>
              <a:rPr lang="en-US" altLang="ko-KR" dirty="0"/>
              <a:t>[</a:t>
            </a:r>
            <a:r>
              <a:rPr lang="ko-KR" altLang="en-US" dirty="0"/>
              <a:t>보기</a:t>
            </a:r>
            <a:r>
              <a:rPr lang="en-US" altLang="ko-KR" dirty="0"/>
              <a:t>] </a:t>
            </a:r>
            <a:r>
              <a:rPr lang="ko-KR" altLang="en-US" dirty="0"/>
              <a:t>메뉴를 선택한 후 ‘파일 확장명’에 체크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466" y="2123855"/>
            <a:ext cx="2869069" cy="1872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150" y="4936667"/>
            <a:ext cx="4828697" cy="1147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370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934" y="1403775"/>
            <a:ext cx="5844394" cy="330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934" y="4711645"/>
            <a:ext cx="5839399" cy="935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8609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텍스트 파일에 있는 모든 행을 다 읽기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901" y="1741312"/>
            <a:ext cx="6222084" cy="290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72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919" y="1538790"/>
            <a:ext cx="6041921" cy="2030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2214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한 번에 모두 읽어 들이기</a:t>
            </a:r>
            <a:endParaRPr lang="en-US" altLang="ko-KR" dirty="0"/>
          </a:p>
          <a:p>
            <a:pPr lvl="2"/>
            <a:r>
              <a:rPr lang="en-US" altLang="ko-KR" sz="1600" dirty="0" err="1"/>
              <a:t>readlines</a:t>
            </a:r>
            <a:r>
              <a:rPr lang="en-US" altLang="ko-KR" sz="1600" dirty="0"/>
              <a:t>() </a:t>
            </a:r>
            <a:r>
              <a:rPr lang="ko-KR" altLang="en-US" sz="1600" dirty="0"/>
              <a:t>함수 </a:t>
            </a:r>
            <a:r>
              <a:rPr lang="en-US" altLang="ko-KR" sz="1600" dirty="0"/>
              <a:t>: </a:t>
            </a:r>
            <a:r>
              <a:rPr lang="ko-KR" altLang="en-US" sz="1600" dirty="0"/>
              <a:t>파일의 내용을 통째로 읽어서 리스트에 저장 </a:t>
            </a:r>
            <a:endParaRPr lang="en-US" altLang="ko-KR" sz="1600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427" y="2011343"/>
            <a:ext cx="5906906" cy="2771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5802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410" y="1583795"/>
            <a:ext cx="6075675" cy="1999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3963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dirty="0"/>
              <a:t>Code11-03.py</a:t>
            </a:r>
            <a:r>
              <a:rPr lang="ko-KR" altLang="en-US" dirty="0"/>
              <a:t>에서 파일의 내용을 한 행씩 출력</a:t>
            </a:r>
            <a:endParaRPr lang="en-US" altLang="ko-K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916" y="1628800"/>
            <a:ext cx="5838192" cy="327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7295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886" y="1471282"/>
            <a:ext cx="6551763" cy="1957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1720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도스 명령어 </a:t>
            </a:r>
            <a:r>
              <a:rPr lang="en-US" altLang="ko-KR" dirty="0"/>
              <a:t>type</a:t>
            </a:r>
            <a:r>
              <a:rPr lang="ko-KR" altLang="en-US" dirty="0"/>
              <a:t>의 구현</a:t>
            </a:r>
            <a:endParaRPr lang="en-US" altLang="ko-KR" dirty="0"/>
          </a:p>
          <a:p>
            <a:pPr lvl="2"/>
            <a:r>
              <a:rPr lang="ko-KR" altLang="en-US" sz="1600" dirty="0"/>
              <a:t>지정한 파일의 내용을 화면에 출력</a:t>
            </a:r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r>
              <a:rPr lang="ko-KR" altLang="en-US" sz="1600" dirty="0"/>
              <a:t>명령 프롬프트창을 열고 다음과 같이 명령어 입력하면 </a:t>
            </a:r>
            <a:r>
              <a:rPr lang="en-US" altLang="ko-KR" sz="1600" dirty="0"/>
              <a:t>win.ini </a:t>
            </a:r>
            <a:r>
              <a:rPr lang="ko-KR" altLang="en-US" sz="1600" dirty="0"/>
              <a:t>파일의 내용을 화면에 출력 </a:t>
            </a:r>
            <a:endParaRPr lang="en-US" altLang="ko-KR" sz="16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249" y="1853825"/>
            <a:ext cx="5974414" cy="380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268" y="3113965"/>
            <a:ext cx="4760459" cy="1959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1720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출력 프로그램</a:t>
            </a:r>
            <a:endParaRPr lang="en-US" altLang="ko-K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510" y="1403775"/>
            <a:ext cx="5939312" cy="3726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2918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2" t="61156"/>
          <a:stretch/>
        </p:blipFill>
        <p:spPr>
          <a:xfrm>
            <a:off x="386535" y="683695"/>
            <a:ext cx="6715645" cy="433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42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파일을 열 때 오류 처리</a:t>
            </a:r>
            <a:endParaRPr lang="en-US" altLang="ko-KR" dirty="0"/>
          </a:p>
          <a:p>
            <a:pPr lvl="2"/>
            <a:r>
              <a:rPr lang="en-US" altLang="ko-KR" sz="1600" dirty="0"/>
              <a:t>Code11-05.py</a:t>
            </a:r>
            <a:r>
              <a:rPr lang="ko-KR" altLang="en-US" sz="1600" dirty="0"/>
              <a:t>를 다시 실행한 후 없는 파일명 입력</a:t>
            </a:r>
            <a:endParaRPr lang="en-US" altLang="ko-KR" sz="16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178" y="1853825"/>
            <a:ext cx="5940660" cy="13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8714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파일이 없을 때 오류가 발생하지 않게 하려면 </a:t>
            </a:r>
            <a:r>
              <a:rPr lang="en-US" altLang="ko-KR" dirty="0" err="1"/>
              <a:t>os.path.exists</a:t>
            </a:r>
            <a:r>
              <a:rPr lang="en-US" altLang="ko-KR" dirty="0"/>
              <a:t>(</a:t>
            </a:r>
            <a:r>
              <a:rPr lang="ko-KR" altLang="en-US" dirty="0"/>
              <a:t>파일명</a:t>
            </a:r>
            <a:r>
              <a:rPr lang="en-US" altLang="ko-KR" dirty="0"/>
              <a:t>) </a:t>
            </a:r>
            <a:r>
              <a:rPr lang="ko-KR" altLang="en-US" dirty="0"/>
              <a:t>형식 사용</a:t>
            </a:r>
            <a:endParaRPr lang="en-US" altLang="ko-KR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315" y="1267958"/>
            <a:ext cx="5569369" cy="3474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679" y="4797348"/>
            <a:ext cx="5569369" cy="701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2028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파일을 이용한 출력</a:t>
            </a:r>
            <a:endParaRPr lang="en-US" altLang="ko-KR" dirty="0"/>
          </a:p>
          <a:p>
            <a:pPr lvl="1"/>
            <a:r>
              <a:rPr lang="ko-KR" altLang="en-US" dirty="0"/>
              <a:t>출력 결과를 파일에 저장하는 방식</a:t>
            </a:r>
            <a:r>
              <a:rPr lang="en-US" altLang="ko-KR" dirty="0"/>
              <a:t>(</a:t>
            </a:r>
            <a:r>
              <a:rPr lang="ko-KR" altLang="en-US" dirty="0"/>
              <a:t>파일에 내용 쓸 때  </a:t>
            </a:r>
            <a:r>
              <a:rPr lang="en-US" altLang="ko-KR" dirty="0"/>
              <a:t>write()</a:t>
            </a:r>
            <a:r>
              <a:rPr lang="ko-KR" altLang="en-US" dirty="0"/>
              <a:t>나  </a:t>
            </a:r>
            <a:r>
              <a:rPr lang="en-US" altLang="ko-KR" dirty="0" err="1"/>
              <a:t>writelines</a:t>
            </a:r>
            <a:r>
              <a:rPr lang="en-US" altLang="ko-KR" dirty="0"/>
              <a:t>() </a:t>
            </a:r>
            <a:r>
              <a:rPr lang="ko-KR" altLang="en-US" dirty="0"/>
              <a:t>함수 사용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776" y="2078850"/>
            <a:ext cx="5984007" cy="1417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8195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한 행씩 파일에 쓰기 </a:t>
            </a:r>
            <a:endParaRPr lang="en-US" altLang="ko-KR" dirty="0"/>
          </a:p>
          <a:p>
            <a:pPr lvl="2"/>
            <a:r>
              <a:rPr lang="ko-KR" altLang="en-US" sz="1600" dirty="0"/>
              <a:t>키보드에서 입력한 내용을 한 행씩 파일에 쓰는 코드</a:t>
            </a:r>
            <a:r>
              <a:rPr lang="en-US" altLang="ko-KR" sz="1600" dirty="0"/>
              <a:t>(input() </a:t>
            </a:r>
            <a:r>
              <a:rPr lang="ko-KR" altLang="en-US" sz="1600" dirty="0"/>
              <a:t>함수 반복 사용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2385FE8-BFEF-461B-913B-F1C3E35E39BA}"/>
              </a:ext>
            </a:extLst>
          </p:cNvPr>
          <p:cNvGrpSpPr/>
          <p:nvPr/>
        </p:nvGrpSpPr>
        <p:grpSpPr>
          <a:xfrm>
            <a:off x="1681249" y="1808820"/>
            <a:ext cx="5781501" cy="4533579"/>
            <a:chOff x="1715824" y="1910084"/>
            <a:chExt cx="4746389" cy="3596108"/>
          </a:xfrm>
        </p:grpSpPr>
        <p:pic>
          <p:nvPicPr>
            <p:cNvPr id="2048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5824" y="1910084"/>
              <a:ext cx="4746389" cy="25257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8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5824" y="4441614"/>
              <a:ext cx="4746389" cy="1064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0712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150" y="1538793"/>
            <a:ext cx="6244444" cy="96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6076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도스 </a:t>
            </a:r>
            <a:r>
              <a:rPr lang="en-US" altLang="ko-KR" dirty="0"/>
              <a:t>copy </a:t>
            </a:r>
            <a:r>
              <a:rPr lang="ko-KR" altLang="en-US" dirty="0"/>
              <a:t>명령어의 구현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sz="1600" dirty="0"/>
              <a:t>명령 </a:t>
            </a:r>
            <a:r>
              <a:rPr lang="ko-KR" altLang="en-US" sz="1600" dirty="0" err="1"/>
              <a:t>프롬프트창을</a:t>
            </a:r>
            <a:r>
              <a:rPr lang="ko-KR" altLang="en-US" sz="1600" dirty="0"/>
              <a:t> 열고</a:t>
            </a:r>
            <a:r>
              <a:rPr lang="en-US" altLang="ko-KR" sz="1600" dirty="0"/>
              <a:t>. </a:t>
            </a:r>
            <a:r>
              <a:rPr lang="ko-KR" altLang="en-US" sz="1600" dirty="0"/>
              <a:t>다음과 같이 명령어를 입력하면 </a:t>
            </a:r>
            <a:r>
              <a:rPr lang="en-US" altLang="ko-KR" sz="1600" dirty="0"/>
              <a:t>win.ini </a:t>
            </a:r>
            <a:r>
              <a:rPr lang="ko-KR" altLang="en-US" sz="1600" dirty="0"/>
              <a:t>파일이 </a:t>
            </a:r>
            <a:r>
              <a:rPr lang="en-US" altLang="ko-KR" sz="1600" dirty="0"/>
              <a:t>data3. txt </a:t>
            </a:r>
            <a:r>
              <a:rPr lang="ko-KR" altLang="en-US" sz="1600" dirty="0"/>
              <a:t>파일로 복사 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208" y="1321664"/>
            <a:ext cx="5979630" cy="384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519" y="3013759"/>
            <a:ext cx="4117958" cy="118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235" y="4377124"/>
            <a:ext cx="4962525" cy="148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87828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147" y="1538790"/>
            <a:ext cx="6143183" cy="3686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3281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165" y="1538793"/>
            <a:ext cx="5974414" cy="1739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5036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1]</a:t>
            </a:r>
            <a:r>
              <a:rPr lang="ko-KR" altLang="en-US" dirty="0"/>
              <a:t>의 완성</a:t>
            </a:r>
            <a:endParaRPr lang="en-US" altLang="ko-KR" dirty="0"/>
          </a:p>
          <a:p>
            <a:pPr lvl="1"/>
            <a:r>
              <a:rPr lang="ko-KR" altLang="en-US" dirty="0"/>
              <a:t> 암호화</a:t>
            </a:r>
            <a:r>
              <a:rPr lang="en-US" altLang="ko-KR" dirty="0"/>
              <a:t>(</a:t>
            </a:r>
            <a:r>
              <a:rPr lang="en-US" altLang="ko-KR" dirty="0" err="1"/>
              <a:t>ord</a:t>
            </a:r>
            <a:r>
              <a:rPr lang="en-US" altLang="ko-KR" dirty="0"/>
              <a:t>()</a:t>
            </a:r>
            <a:r>
              <a:rPr lang="ko-KR" altLang="en-US" dirty="0"/>
              <a:t>와 </a:t>
            </a:r>
            <a:r>
              <a:rPr lang="en-US" altLang="ko-KR" dirty="0" err="1"/>
              <a:t>chr</a:t>
            </a:r>
            <a:r>
              <a:rPr lang="en-US" altLang="ko-KR" dirty="0"/>
              <a:t>() </a:t>
            </a:r>
            <a:r>
              <a:rPr lang="ko-KR" altLang="en-US" dirty="0"/>
              <a:t>함수 사용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 ‘파’</a:t>
            </a:r>
            <a:r>
              <a:rPr lang="ko-KR" altLang="en-US" dirty="0" err="1"/>
              <a:t>를</a:t>
            </a:r>
            <a:r>
              <a:rPr lang="ko-KR" altLang="en-US" dirty="0"/>
              <a:t> 암호화하려고 </a:t>
            </a:r>
            <a:r>
              <a:rPr lang="en-US" altLang="ko-KR" dirty="0"/>
              <a:t>54028(‘</a:t>
            </a:r>
            <a:r>
              <a:rPr lang="ko-KR" altLang="en-US" dirty="0"/>
              <a:t>파’</a:t>
            </a:r>
            <a:r>
              <a:rPr lang="en-US" altLang="ko-KR" dirty="0"/>
              <a:t>)+100=54123(‘ ’)</a:t>
            </a:r>
            <a:r>
              <a:rPr lang="ko-KR" altLang="en-US" dirty="0"/>
              <a:t>으로 저장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90" y="1808820"/>
            <a:ext cx="6096611" cy="1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014" y="4259016"/>
            <a:ext cx="6081088" cy="1235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74992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암호 해독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전체 코드 작성</a:t>
            </a:r>
            <a:endParaRPr lang="en-US" altLang="ko-KR" dirty="0"/>
          </a:p>
          <a:p>
            <a:pPr lvl="2"/>
            <a:r>
              <a:rPr lang="ko-KR" altLang="en-US" sz="1600" dirty="0"/>
              <a:t>메모장 실행해서 적당히 내용을 세 줄 입력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016" y="1313765"/>
            <a:ext cx="5955068" cy="118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017" y="4362111"/>
            <a:ext cx="5955068" cy="761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6233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이 장에서 만들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1] </a:t>
            </a:r>
            <a:r>
              <a:rPr lang="ko-KR" altLang="en-US" dirty="0"/>
              <a:t>파일 암호화 및 암호 해독</a:t>
            </a:r>
            <a:endParaRPr lang="en-US" altLang="ko-KR" dirty="0"/>
          </a:p>
          <a:p>
            <a:pPr lvl="1"/>
            <a:r>
              <a:rPr lang="ko-KR" altLang="en-US" dirty="0"/>
              <a:t>파일의 내용을 암호화하거나 암호화된 파일을 다시 해독하는 프로그램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202" y="2123855"/>
            <a:ext cx="6500591" cy="35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666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2"/>
            <a:r>
              <a:rPr lang="ko-KR" altLang="en-US" sz="1600" dirty="0"/>
              <a:t>메모장의 </a:t>
            </a:r>
            <a:r>
              <a:rPr lang="en-US" altLang="ko-KR" sz="1600" dirty="0"/>
              <a:t>[</a:t>
            </a:r>
            <a:r>
              <a:rPr lang="ko-KR" altLang="en-US" sz="1600" dirty="0"/>
              <a:t>파일</a:t>
            </a:r>
            <a:r>
              <a:rPr lang="en-US" altLang="ko-KR" sz="1600" dirty="0"/>
              <a:t>]-[</a:t>
            </a:r>
            <a:r>
              <a:rPr lang="ko-KR" altLang="en-US" sz="1600" dirty="0"/>
              <a:t>저장</a:t>
            </a:r>
            <a:r>
              <a:rPr lang="en-US" altLang="ko-KR" sz="1600" dirty="0"/>
              <a:t>] </a:t>
            </a:r>
            <a:r>
              <a:rPr lang="ko-KR" altLang="en-US" sz="1600" dirty="0"/>
              <a:t>메뉴 선택 후 </a:t>
            </a:r>
            <a:r>
              <a:rPr lang="en-US" altLang="ko-KR" sz="1600" dirty="0"/>
              <a:t>[</a:t>
            </a:r>
            <a:r>
              <a:rPr lang="ko-KR" altLang="en-US" sz="1600" dirty="0"/>
              <a:t>다른 이름으로 저장</a:t>
            </a:r>
            <a:r>
              <a:rPr lang="en-US" altLang="ko-KR" sz="1600" dirty="0"/>
              <a:t>] </a:t>
            </a:r>
            <a:r>
              <a:rPr lang="ko-KR" altLang="en-US" sz="1600" dirty="0"/>
              <a:t>대화상자에서 </a:t>
            </a:r>
            <a:r>
              <a:rPr lang="en-US" altLang="ko-KR" sz="1600" dirty="0"/>
              <a:t>C:\ </a:t>
            </a:r>
            <a:r>
              <a:rPr lang="en-US" altLang="ko-KR" sz="1600" dirty="0" err="1"/>
              <a:t>CookPython</a:t>
            </a:r>
            <a:r>
              <a:rPr lang="en-US" altLang="ko-KR" sz="1600" dirty="0"/>
              <a:t> </a:t>
            </a:r>
            <a:r>
              <a:rPr lang="ko-KR" altLang="en-US" sz="1600" dirty="0"/>
              <a:t>폴더에 </a:t>
            </a:r>
            <a:r>
              <a:rPr lang="en-US" altLang="ko-KR" sz="1600" dirty="0"/>
              <a:t>normal.txt</a:t>
            </a:r>
            <a:r>
              <a:rPr lang="ko-KR" altLang="en-US" sz="1600" dirty="0"/>
              <a:t>라는 이름으로 저장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986" y="1853825"/>
            <a:ext cx="5146444" cy="264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6235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52" y="1437529"/>
            <a:ext cx="7056695" cy="4376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54525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136" y="1403775"/>
            <a:ext cx="6158438" cy="425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87103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919" y="1707559"/>
            <a:ext cx="6230561" cy="340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775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386" y="1178750"/>
            <a:ext cx="6501228" cy="496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6405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이진 파일의 개념</a:t>
            </a:r>
            <a:endParaRPr lang="en-US" altLang="ko-KR" dirty="0"/>
          </a:p>
          <a:p>
            <a:pPr lvl="1"/>
            <a:r>
              <a:rPr lang="ko-KR" altLang="en-US" dirty="0"/>
              <a:t>이진</a:t>
            </a:r>
            <a:r>
              <a:rPr lang="en-US" altLang="ko-KR" dirty="0"/>
              <a:t>(Binary : </a:t>
            </a:r>
            <a:r>
              <a:rPr lang="ko-KR" altLang="en-US" dirty="0"/>
              <a:t>바이너리</a:t>
            </a:r>
            <a:r>
              <a:rPr lang="en-US" altLang="ko-KR" dirty="0"/>
              <a:t>) </a:t>
            </a:r>
            <a:r>
              <a:rPr lang="ko-KR" altLang="en-US" dirty="0"/>
              <a:t>파일 </a:t>
            </a:r>
            <a:r>
              <a:rPr lang="en-US" altLang="ko-KR" dirty="0"/>
              <a:t>: </a:t>
            </a:r>
            <a:r>
              <a:rPr lang="ko-KR" altLang="en-US" dirty="0"/>
              <a:t>글자가 아닌 비트</a:t>
            </a:r>
            <a:r>
              <a:rPr lang="en-US" altLang="ko-KR" dirty="0"/>
              <a:t>(Bit) </a:t>
            </a:r>
            <a:r>
              <a:rPr lang="ko-KR" altLang="en-US" dirty="0"/>
              <a:t>단위로 의미가 있는 파일</a:t>
            </a:r>
            <a:endParaRPr lang="en-US" altLang="ko-KR" dirty="0"/>
          </a:p>
          <a:p>
            <a:pPr lvl="2"/>
            <a:r>
              <a:rPr lang="ko-KR" altLang="en-US" sz="1600" dirty="0"/>
              <a:t>텍스트 파일을 제외한 나머지 파일</a:t>
            </a:r>
            <a:endParaRPr lang="en-US" altLang="ko-KR" sz="1600" dirty="0"/>
          </a:p>
          <a:p>
            <a:pPr lvl="2"/>
            <a:r>
              <a:rPr lang="ko-KR" altLang="en-US" sz="1600" dirty="0"/>
              <a:t>그림 파일</a:t>
            </a:r>
            <a:r>
              <a:rPr lang="en-US" altLang="ko-KR" sz="1600" dirty="0"/>
              <a:t>, </a:t>
            </a:r>
            <a:r>
              <a:rPr lang="ko-KR" altLang="en-US" sz="1600" dirty="0"/>
              <a:t>음악 파일</a:t>
            </a:r>
            <a:r>
              <a:rPr lang="en-US" altLang="ko-KR" sz="1600" dirty="0"/>
              <a:t>, </a:t>
            </a:r>
            <a:r>
              <a:rPr lang="ko-KR" altLang="en-US" sz="1600" dirty="0"/>
              <a:t>동영상 파일</a:t>
            </a:r>
            <a:r>
              <a:rPr lang="en-US" altLang="ko-KR" sz="1600" dirty="0"/>
              <a:t>, </a:t>
            </a:r>
            <a:r>
              <a:rPr lang="ko-KR" altLang="en-US" sz="1600" dirty="0"/>
              <a:t>엑셀 파일</a:t>
            </a:r>
            <a:r>
              <a:rPr lang="en-US" altLang="ko-KR" sz="1600" dirty="0"/>
              <a:t>, </a:t>
            </a:r>
            <a:r>
              <a:rPr lang="ko-KR" altLang="en-US" sz="1600" dirty="0"/>
              <a:t>실행 </a:t>
            </a:r>
            <a:r>
              <a:rPr lang="en-US" altLang="ko-KR" sz="1600" dirty="0"/>
              <a:t>EXE </a:t>
            </a:r>
            <a:r>
              <a:rPr lang="ko-KR" altLang="en-US" sz="1600" dirty="0"/>
              <a:t>파일 등이 모두 이진 파일</a:t>
            </a:r>
            <a:endParaRPr lang="en-US" altLang="ko-KR" sz="1600" dirty="0"/>
          </a:p>
          <a:p>
            <a:pPr lvl="1"/>
            <a:r>
              <a:rPr lang="ko-KR" altLang="en-US" dirty="0"/>
              <a:t>텍스트 파일과 이진 파일을 구분하는 간단한 방법</a:t>
            </a:r>
            <a:r>
              <a:rPr lang="en-US" altLang="ko-KR" dirty="0"/>
              <a:t>(</a:t>
            </a:r>
            <a:r>
              <a:rPr lang="ko-KR" altLang="en-US" dirty="0"/>
              <a:t>파일을 메모장에서 열기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sz="1600" dirty="0"/>
              <a:t>열었을 때 글자처럼 보이면 텍스트 파일</a:t>
            </a:r>
            <a:r>
              <a:rPr lang="en-US" altLang="ko-KR" sz="1600" dirty="0"/>
              <a:t>, </a:t>
            </a:r>
            <a:r>
              <a:rPr lang="ko-KR" altLang="en-US" sz="1600" dirty="0"/>
              <a:t>이상하게 보이면 이진 파일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931" y="3594612"/>
            <a:ext cx="5934075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74148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04 </a:t>
            </a:r>
            <a:r>
              <a:rPr lang="ko-KR" altLang="en-US" dirty="0"/>
              <a:t>이진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이진 파일의 복사</a:t>
            </a:r>
            <a:endParaRPr lang="en-US" altLang="ko-KR" dirty="0"/>
          </a:p>
          <a:p>
            <a:pPr lvl="1"/>
            <a:r>
              <a:rPr lang="en-US" altLang="ko-KR" dirty="0"/>
              <a:t>Code11-08.py</a:t>
            </a:r>
            <a:r>
              <a:rPr lang="ko-KR" altLang="en-US" dirty="0"/>
              <a:t>를 수정해서 이진 파일 복사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E033D1D-DDE5-4785-ADCA-29B0EB0B0F2E}"/>
              </a:ext>
            </a:extLst>
          </p:cNvPr>
          <p:cNvGrpSpPr/>
          <p:nvPr/>
        </p:nvGrpSpPr>
        <p:grpSpPr>
          <a:xfrm>
            <a:off x="1414782" y="1808820"/>
            <a:ext cx="6314436" cy="4364813"/>
            <a:chOff x="1534165" y="2078850"/>
            <a:chExt cx="5820502" cy="3729253"/>
          </a:xfrm>
        </p:grpSpPr>
        <p:pic>
          <p:nvPicPr>
            <p:cNvPr id="3277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4165" y="2078850"/>
              <a:ext cx="5820502" cy="3226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7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4165" y="5291138"/>
              <a:ext cx="5820502" cy="5169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461968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04 </a:t>
            </a:r>
            <a:r>
              <a:rPr lang="ko-KR" altLang="en-US" dirty="0"/>
              <a:t>이진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2]</a:t>
            </a:r>
            <a:r>
              <a:rPr lang="ko-KR" altLang="en-US" dirty="0"/>
              <a:t>의 완성</a:t>
            </a:r>
            <a:endParaRPr lang="en-US" altLang="ko-KR" dirty="0"/>
          </a:p>
          <a:p>
            <a:pPr lvl="1"/>
            <a:r>
              <a:rPr lang="ko-KR" altLang="en-US" dirty="0"/>
              <a:t>사진 파일 읽어서 출력</a:t>
            </a:r>
            <a:endParaRPr lang="en-US" altLang="ko-KR" dirty="0"/>
          </a:p>
          <a:p>
            <a:pPr lvl="1"/>
            <a:r>
              <a:rPr lang="en-US" altLang="ko-KR" dirty="0"/>
              <a:t>RAW </a:t>
            </a:r>
            <a:r>
              <a:rPr lang="ko-KR" altLang="en-US" dirty="0"/>
              <a:t>사진 파일의 구성 이해 </a:t>
            </a:r>
            <a:endParaRPr lang="en-US" altLang="ko-KR" dirty="0"/>
          </a:p>
          <a:p>
            <a:pPr lvl="2"/>
            <a:r>
              <a:rPr lang="ko-KR" altLang="en-US" sz="1600" dirty="0"/>
              <a:t>*</a:t>
            </a:r>
            <a:r>
              <a:rPr lang="en-US" altLang="ko-KR" sz="1600" dirty="0"/>
              <a:t>.raw </a:t>
            </a:r>
            <a:r>
              <a:rPr lang="ko-KR" altLang="en-US" sz="1600" dirty="0"/>
              <a:t>파일 </a:t>
            </a:r>
            <a:r>
              <a:rPr lang="en-US" altLang="ko-KR" sz="1600" dirty="0"/>
              <a:t>: 256×256</a:t>
            </a:r>
            <a:r>
              <a:rPr lang="ko-KR" altLang="en-US" sz="1600" dirty="0"/>
              <a:t>픽셀 크기의 흑백 이미지</a:t>
            </a:r>
            <a:endParaRPr lang="en-US" altLang="ko-KR" sz="1600" dirty="0"/>
          </a:p>
          <a:p>
            <a:pPr lvl="1"/>
            <a:endParaRPr lang="ko-KR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138" y="2573905"/>
            <a:ext cx="4785724" cy="2956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54685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04 </a:t>
            </a:r>
            <a:r>
              <a:rPr lang="ko-KR" altLang="en-US" dirty="0"/>
              <a:t>이진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윈도창의 작성</a:t>
            </a:r>
          </a:p>
          <a:p>
            <a:pPr lvl="2"/>
            <a:r>
              <a:rPr lang="ko-KR" altLang="en-US" sz="1600" dirty="0"/>
              <a:t>기본적인 </a:t>
            </a:r>
            <a:r>
              <a:rPr lang="ko-KR" altLang="en-US" sz="1600" dirty="0" err="1"/>
              <a:t>윈도창을</a:t>
            </a:r>
            <a:r>
              <a:rPr lang="ko-KR" altLang="en-US" sz="1600" dirty="0"/>
              <a:t> 표시하는 간단한 코드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69D83AA-79B2-4125-8FDF-60081D311A5B}"/>
              </a:ext>
            </a:extLst>
          </p:cNvPr>
          <p:cNvGrpSpPr/>
          <p:nvPr/>
        </p:nvGrpSpPr>
        <p:grpSpPr>
          <a:xfrm>
            <a:off x="1286635" y="1943835"/>
            <a:ext cx="6570730" cy="3690410"/>
            <a:chOff x="1635426" y="2014731"/>
            <a:chExt cx="5974414" cy="3007644"/>
          </a:xfrm>
        </p:grpSpPr>
        <p:pic>
          <p:nvPicPr>
            <p:cNvPr id="3481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5426" y="2014731"/>
              <a:ext cx="5974414" cy="1122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19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5426" y="3057712"/>
              <a:ext cx="5974414" cy="1964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135" y="4329100"/>
            <a:ext cx="2808924" cy="1924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47626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04 </a:t>
            </a:r>
            <a:r>
              <a:rPr lang="ko-KR" altLang="en-US" dirty="0"/>
              <a:t>이진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dirty="0"/>
              <a:t>RAW </a:t>
            </a:r>
            <a:r>
              <a:rPr lang="ko-KR" altLang="en-US" dirty="0"/>
              <a:t>이미지 출력</a:t>
            </a:r>
            <a:endParaRPr lang="en-US" altLang="ko-KR" dirty="0"/>
          </a:p>
          <a:p>
            <a:pPr lvl="2"/>
            <a:r>
              <a:rPr lang="en-US" altLang="ko-KR" sz="1600" dirty="0"/>
              <a:t>Code11-11.py</a:t>
            </a:r>
            <a:r>
              <a:rPr lang="ko-KR" altLang="en-US" sz="1600" dirty="0"/>
              <a:t>의 </a:t>
            </a:r>
            <a:r>
              <a:rPr lang="en-US" altLang="ko-KR" sz="1600" dirty="0"/>
              <a:t>11</a:t>
            </a:r>
            <a:r>
              <a:rPr lang="ko-KR" altLang="en-US" sz="1600" dirty="0"/>
              <a:t>행에 다음 두 행을 추가로 코딩</a:t>
            </a:r>
            <a:endParaRPr lang="en-US" altLang="ko-KR" sz="1600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sz="1600" dirty="0"/>
              <a:t>paper </a:t>
            </a:r>
            <a:r>
              <a:rPr lang="ko-KR" altLang="en-US" sz="1600" dirty="0"/>
              <a:t>변수는 캔버스 위에 흰색 종이를 한 장 붙인 것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424" y="1718810"/>
            <a:ext cx="6075675" cy="566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320" y="3241045"/>
            <a:ext cx="3365359" cy="2588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9864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이 장에서 만들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2] </a:t>
            </a:r>
            <a:r>
              <a:rPr lang="ko-KR" altLang="en-US" dirty="0"/>
              <a:t>흑백 사진 출력</a:t>
            </a:r>
          </a:p>
        </p:txBody>
      </p:sp>
      <p:pic>
        <p:nvPicPr>
          <p:cNvPr id="1027" name="Picture 3" descr="C:\Users\KDY\Desktop\파이썬 3판\강의교안_파이썬\개정사항\그림(3판)\11장\p331 ori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564" y="1585684"/>
            <a:ext cx="3307868" cy="368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581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04 </a:t>
            </a:r>
            <a:r>
              <a:rPr lang="ko-KR" altLang="en-US" dirty="0"/>
              <a:t>이진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dirty="0"/>
              <a:t>RAW </a:t>
            </a:r>
            <a:r>
              <a:rPr lang="ko-KR" altLang="en-US" dirty="0"/>
              <a:t>사진 파일의 화면 출력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sz="1600" dirty="0"/>
              <a:t>➊ 디스크에 저장된 </a:t>
            </a:r>
            <a:r>
              <a:rPr lang="en-US" altLang="ko-KR" sz="1600" dirty="0"/>
              <a:t>RAW </a:t>
            </a:r>
            <a:r>
              <a:rPr lang="ko-KR" altLang="en-US" sz="1600" dirty="0"/>
              <a:t>파일을  메모리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inImage</a:t>
            </a:r>
            <a:r>
              <a:rPr lang="en-US" altLang="ko-KR" sz="1600" dirty="0"/>
              <a:t>)</a:t>
            </a:r>
            <a:r>
              <a:rPr lang="ko-KR" altLang="en-US" sz="1600" dirty="0"/>
              <a:t>로 </a:t>
            </a:r>
            <a:r>
              <a:rPr lang="ko-KR" altLang="en-US" sz="1600" dirty="0" err="1"/>
              <a:t>불러임</a:t>
            </a:r>
            <a:endParaRPr lang="ko-KR" altLang="en-US" sz="1600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11" y="1571988"/>
            <a:ext cx="7248578" cy="2351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908" y="4721785"/>
            <a:ext cx="6922183" cy="1587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03942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04 </a:t>
            </a:r>
            <a:r>
              <a:rPr lang="ko-KR" altLang="en-US" dirty="0"/>
              <a:t>이진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2"/>
            <a:r>
              <a:rPr lang="ko-KR" altLang="en-US" sz="1600" dirty="0"/>
              <a:t>➋ 메모리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inImage</a:t>
            </a:r>
            <a:r>
              <a:rPr lang="en-US" altLang="ko-KR" sz="1600" dirty="0"/>
              <a:t>)</a:t>
            </a:r>
            <a:r>
              <a:rPr lang="ko-KR" altLang="en-US" sz="1600" dirty="0"/>
              <a:t>를 </a:t>
            </a:r>
            <a:r>
              <a:rPr lang="ko-KR" altLang="en-US" sz="1600" dirty="0" err="1"/>
              <a:t>윈도창에</a:t>
            </a:r>
            <a:r>
              <a:rPr lang="ko-KR" altLang="en-US" sz="1600" dirty="0"/>
              <a:t> 출력하는 기능은 </a:t>
            </a:r>
            <a:r>
              <a:rPr lang="en-US" altLang="ko-KR" sz="1600" dirty="0" err="1"/>
              <a:t>displayImage</a:t>
            </a:r>
            <a:r>
              <a:rPr lang="en-US" altLang="ko-KR" sz="1600" dirty="0"/>
              <a:t>() </a:t>
            </a:r>
            <a:r>
              <a:rPr lang="ko-KR" altLang="en-US" sz="1600" dirty="0"/>
              <a:t>함수에 구현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581AB2E-DFA3-435E-90D9-7003B11BCE2C}"/>
              </a:ext>
            </a:extLst>
          </p:cNvPr>
          <p:cNvGrpSpPr/>
          <p:nvPr/>
        </p:nvGrpSpPr>
        <p:grpSpPr>
          <a:xfrm>
            <a:off x="1422776" y="1493785"/>
            <a:ext cx="6298448" cy="2261499"/>
            <a:chOff x="1702931" y="1707561"/>
            <a:chExt cx="6107177" cy="196010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40629" y="1707561"/>
              <a:ext cx="6069479" cy="124888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t="8400"/>
            <a:stretch/>
          </p:blipFill>
          <p:spPr>
            <a:xfrm>
              <a:off x="1702931" y="2855186"/>
              <a:ext cx="6064047" cy="8124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24720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04 </a:t>
            </a:r>
            <a:r>
              <a:rPr lang="ko-KR" altLang="en-US" dirty="0"/>
              <a:t>이진 파일 입출력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204" y="784959"/>
            <a:ext cx="6655591" cy="556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9122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04 </a:t>
            </a:r>
            <a:r>
              <a:rPr lang="ko-KR" altLang="en-US" dirty="0"/>
              <a:t>이진 파일 입출력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267264A-CD2D-423A-AF3F-C84B8773D5BC}"/>
              </a:ext>
            </a:extLst>
          </p:cNvPr>
          <p:cNvGrpSpPr/>
          <p:nvPr/>
        </p:nvGrpSpPr>
        <p:grpSpPr>
          <a:xfrm>
            <a:off x="1616761" y="773705"/>
            <a:ext cx="5917299" cy="5304516"/>
            <a:chOff x="1616761" y="773705"/>
            <a:chExt cx="5917299" cy="530451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6761" y="773705"/>
              <a:ext cx="5910478" cy="3426449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9E49841-5DF5-4B14-ACE5-2ECBE1815F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4159"/>
            <a:stretch/>
          </p:blipFill>
          <p:spPr>
            <a:xfrm>
              <a:off x="1623582" y="4194085"/>
              <a:ext cx="5910478" cy="1884136"/>
            </a:xfrm>
            <a:prstGeom prst="rect">
              <a:avLst/>
            </a:prstGeom>
          </p:spPr>
        </p:pic>
      </p:grpSp>
      <p:pic>
        <p:nvPicPr>
          <p:cNvPr id="7" name="Picture 2" descr="C:\Users\KDY\Desktop\파이썬 3판\강의교안_파이썬\개정사항\그림(3판)\11장\p355.bmp">
            <a:extLst>
              <a:ext uri="{FF2B5EF4-FFF2-40B4-BE49-F238E27FC236}">
                <a16:creationId xmlns:a16="http://schemas.microsoft.com/office/drawing/2014/main" id="{1F26296F-3E4E-4230-A72D-A058AC843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447411"/>
            <a:ext cx="1968584" cy="219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1469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</a:t>
            </a:r>
            <a:r>
              <a:rPr lang="ko-KR" altLang="en-US" dirty="0"/>
              <a:t>파일 입출력의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파일 및 디렉터리 다루기</a:t>
            </a:r>
            <a:endParaRPr lang="en-US" altLang="ko-KR" dirty="0"/>
          </a:p>
          <a:p>
            <a:pPr lvl="1"/>
            <a:r>
              <a:rPr lang="en-US" altLang="ko-KR" dirty="0" err="1"/>
              <a:t>shutil</a:t>
            </a:r>
            <a:r>
              <a:rPr lang="en-US" altLang="ko-KR" dirty="0"/>
              <a:t> </a:t>
            </a:r>
            <a:r>
              <a:rPr lang="ko-KR" altLang="en-US" dirty="0"/>
              <a:t>모듈과 </a:t>
            </a:r>
            <a:r>
              <a:rPr lang="en-US" altLang="ko-KR" dirty="0" err="1"/>
              <a:t>os</a:t>
            </a:r>
            <a:r>
              <a:rPr lang="en-US" altLang="ko-KR" dirty="0"/>
              <a:t> </a:t>
            </a:r>
            <a:r>
              <a:rPr lang="ko-KR" altLang="en-US" dirty="0"/>
              <a:t>모듈</a:t>
            </a:r>
            <a:r>
              <a:rPr lang="en-US" altLang="ko-KR" dirty="0"/>
              <a:t>, </a:t>
            </a:r>
            <a:r>
              <a:rPr lang="en-US" altLang="ko-KR" dirty="0" err="1"/>
              <a:t>os.path</a:t>
            </a:r>
            <a:r>
              <a:rPr lang="en-US" altLang="ko-KR" dirty="0"/>
              <a:t> </a:t>
            </a:r>
            <a:r>
              <a:rPr lang="ko-KR" altLang="en-US" dirty="0"/>
              <a:t>모듈 </a:t>
            </a:r>
            <a:r>
              <a:rPr lang="en-US" altLang="ko-KR" dirty="0"/>
              <a:t>: </a:t>
            </a:r>
            <a:r>
              <a:rPr lang="ko-KR" altLang="en-US" dirty="0"/>
              <a:t>파일</a:t>
            </a:r>
            <a:r>
              <a:rPr lang="en-US" altLang="ko-KR" dirty="0"/>
              <a:t>,</a:t>
            </a:r>
            <a:r>
              <a:rPr lang="ko-KR" altLang="en-US" dirty="0"/>
              <a:t> 디렉터리</a:t>
            </a:r>
            <a:r>
              <a:rPr lang="en-US" altLang="ko-KR" dirty="0"/>
              <a:t>(</a:t>
            </a:r>
            <a:r>
              <a:rPr lang="ko-KR" altLang="en-US" dirty="0"/>
              <a:t>폴더</a:t>
            </a:r>
            <a:r>
              <a:rPr lang="en-US" altLang="ko-KR" dirty="0"/>
              <a:t>)</a:t>
            </a:r>
            <a:r>
              <a:rPr lang="ko-KR" altLang="en-US" dirty="0"/>
              <a:t> 다룰 수 있는 다양한 함수 제공 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856" y="2045099"/>
            <a:ext cx="6109429" cy="2209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81601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</a:t>
            </a:r>
            <a:r>
              <a:rPr lang="ko-KR" altLang="en-US" dirty="0"/>
              <a:t>파일 입출력의 심화 내용</a:t>
            </a:r>
          </a:p>
        </p:txBody>
      </p:sp>
      <p:pic>
        <p:nvPicPr>
          <p:cNvPr id="4301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411" y="1572544"/>
            <a:ext cx="6183784" cy="2227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92041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</a:t>
            </a:r>
            <a:r>
              <a:rPr lang="ko-KR" altLang="en-US" dirty="0"/>
              <a:t>파일 입출력의 심화 내용</a:t>
            </a:r>
          </a:p>
        </p:txBody>
      </p:sp>
      <p:pic>
        <p:nvPicPr>
          <p:cNvPr id="4403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656" y="1572545"/>
            <a:ext cx="6143183" cy="2215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44620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</a:t>
            </a:r>
            <a:r>
              <a:rPr lang="ko-KR" altLang="en-US" dirty="0"/>
              <a:t>파일 입출력의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파일 및 디렉터리 복사</a:t>
            </a:r>
            <a:endParaRPr lang="en-US" altLang="ko-KR" dirty="0"/>
          </a:p>
          <a:p>
            <a:pPr lvl="2"/>
            <a:r>
              <a:rPr lang="en-US" altLang="ko-KR" sz="1600" dirty="0" err="1"/>
              <a:t>shutil.copy</a:t>
            </a:r>
            <a:r>
              <a:rPr lang="en-US" altLang="ko-KR" sz="1600" dirty="0"/>
              <a:t>(</a:t>
            </a:r>
            <a:r>
              <a:rPr lang="ko-KR" altLang="en-US" sz="1600" dirty="0"/>
              <a:t>소스파일</a:t>
            </a:r>
            <a:r>
              <a:rPr lang="en-US" altLang="ko-KR" sz="1600" dirty="0"/>
              <a:t>, </a:t>
            </a:r>
            <a:r>
              <a:rPr lang="ko-KR" altLang="en-US" sz="1600" dirty="0"/>
              <a:t>타깃파일</a:t>
            </a:r>
            <a:r>
              <a:rPr lang="en-US" altLang="ko-KR" sz="1600" dirty="0"/>
              <a:t>) </a:t>
            </a:r>
            <a:r>
              <a:rPr lang="ko-KR" altLang="en-US" sz="1600" dirty="0"/>
              <a:t>함수 사용</a:t>
            </a:r>
            <a:endParaRPr lang="en-US" altLang="ko-KR" sz="1600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sz="1600" dirty="0"/>
              <a:t>복사할 때는 원본 파일이 있어야 하고</a:t>
            </a:r>
            <a:r>
              <a:rPr lang="en-US" altLang="ko-KR" sz="1600" dirty="0"/>
              <a:t>, </a:t>
            </a:r>
            <a:r>
              <a:rPr lang="ko-KR" altLang="en-US" sz="1600" dirty="0"/>
              <a:t>복사하려는 폴더</a:t>
            </a:r>
            <a:r>
              <a:rPr lang="en-US" altLang="ko-KR" sz="1600" dirty="0"/>
              <a:t>(C:\Temp)</a:t>
            </a:r>
            <a:r>
              <a:rPr lang="ko-KR" altLang="en-US" sz="1600" dirty="0"/>
              <a:t>도 있어야 함</a:t>
            </a:r>
            <a:endParaRPr lang="en-US" altLang="ko-KR" sz="1600" dirty="0"/>
          </a:p>
          <a:p>
            <a:pPr lvl="2"/>
            <a:r>
              <a:rPr lang="ko-KR" altLang="en-US" sz="1600" dirty="0"/>
              <a:t>디렉터리 통째로 복사 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426" y="1882833"/>
            <a:ext cx="6109429" cy="1173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426" y="4142876"/>
            <a:ext cx="6109429" cy="33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12178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</a:t>
            </a:r>
            <a:r>
              <a:rPr lang="ko-KR" altLang="en-US" dirty="0"/>
              <a:t>파일 입출력의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디렉터리의 생성 및 삭제 </a:t>
            </a:r>
            <a:endParaRPr lang="en-US" altLang="ko-KR" dirty="0"/>
          </a:p>
          <a:p>
            <a:pPr lvl="2"/>
            <a:r>
              <a:rPr lang="ko-KR" altLang="en-US" sz="1600" dirty="0"/>
              <a:t>디렉터리의 생성 </a:t>
            </a:r>
            <a:r>
              <a:rPr lang="en-US" altLang="ko-KR" sz="1600" dirty="0"/>
              <a:t>: </a:t>
            </a:r>
            <a:r>
              <a:rPr lang="en-US" altLang="ko-KR" sz="1600" dirty="0" err="1"/>
              <a:t>os.mkdir</a:t>
            </a:r>
            <a:r>
              <a:rPr lang="en-US" altLang="ko-KR" sz="1600" dirty="0"/>
              <a:t>(</a:t>
            </a:r>
            <a:r>
              <a:rPr lang="ko-KR" altLang="en-US" sz="1600" dirty="0" err="1"/>
              <a:t>폴더명</a:t>
            </a:r>
            <a:r>
              <a:rPr lang="en-US" altLang="ko-KR" sz="1600" dirty="0"/>
              <a:t>) </a:t>
            </a:r>
            <a:r>
              <a:rPr lang="ko-KR" altLang="en-US" sz="1600" dirty="0"/>
              <a:t>함수 사용</a:t>
            </a:r>
            <a:endParaRPr lang="en-US" altLang="ko-KR" sz="1600" dirty="0"/>
          </a:p>
          <a:p>
            <a:pPr lvl="2"/>
            <a:r>
              <a:rPr lang="ko-KR" altLang="en-US" sz="1600" dirty="0"/>
              <a:t>디렉터리의 삭제 </a:t>
            </a:r>
            <a:r>
              <a:rPr lang="en-US" altLang="ko-KR" sz="1600" dirty="0"/>
              <a:t>: </a:t>
            </a:r>
            <a:r>
              <a:rPr lang="en-US" altLang="ko-KR" sz="1600" dirty="0" err="1"/>
              <a:t>shutil.rmtree</a:t>
            </a:r>
            <a:r>
              <a:rPr lang="en-US" altLang="ko-KR" sz="1600" dirty="0"/>
              <a:t>(</a:t>
            </a:r>
            <a:r>
              <a:rPr lang="ko-KR" altLang="en-US" sz="1600" dirty="0"/>
              <a:t>폴더 명</a:t>
            </a:r>
            <a:r>
              <a:rPr lang="en-US" altLang="ko-KR" sz="1600" dirty="0"/>
              <a:t>) </a:t>
            </a:r>
            <a:r>
              <a:rPr lang="ko-KR" altLang="en-US" sz="1600" dirty="0"/>
              <a:t>함수 사용</a:t>
            </a:r>
            <a:endParaRPr lang="en-US" altLang="ko-KR" sz="1600" dirty="0"/>
          </a:p>
          <a:p>
            <a:pPr lvl="2"/>
            <a:endParaRPr lang="en-US" altLang="ko-KR" sz="1700" dirty="0"/>
          </a:p>
          <a:p>
            <a:pPr lvl="2"/>
            <a:endParaRPr lang="en-US" altLang="ko-KR" sz="1700" dirty="0"/>
          </a:p>
          <a:p>
            <a:pPr lvl="2"/>
            <a:endParaRPr lang="en-US" altLang="ko-KR" sz="1700" dirty="0"/>
          </a:p>
          <a:p>
            <a:pPr lvl="2"/>
            <a:endParaRPr lang="en-US" altLang="ko-KR" sz="1700" dirty="0"/>
          </a:p>
          <a:p>
            <a:pPr lvl="2"/>
            <a:endParaRPr lang="en-US" altLang="ko-KR" sz="1700" dirty="0"/>
          </a:p>
          <a:p>
            <a:pPr lvl="2"/>
            <a:endParaRPr lang="en-US" altLang="ko-KR" sz="1600" dirty="0"/>
          </a:p>
          <a:p>
            <a:pPr lvl="2"/>
            <a:r>
              <a:rPr lang="en-US" altLang="ko-KR" sz="1600" dirty="0" err="1"/>
              <a:t>os.mkdir</a:t>
            </a:r>
            <a:r>
              <a:rPr lang="en-US" altLang="ko-KR" sz="1600" dirty="0"/>
              <a:t>(</a:t>
            </a:r>
            <a:r>
              <a:rPr lang="ko-KR" altLang="en-US" sz="1600" dirty="0" err="1"/>
              <a:t>폴더명</a:t>
            </a:r>
            <a:r>
              <a:rPr lang="en-US" altLang="ko-KR" sz="1600" dirty="0"/>
              <a:t>) </a:t>
            </a:r>
            <a:r>
              <a:rPr lang="ko-KR" altLang="en-US" sz="1600" dirty="0"/>
              <a:t>함수 </a:t>
            </a:r>
            <a:r>
              <a:rPr lang="en-US" altLang="ko-KR" sz="1600" dirty="0"/>
              <a:t>: </a:t>
            </a:r>
            <a:r>
              <a:rPr lang="ko-KR" altLang="en-US" sz="1600" dirty="0"/>
              <a:t>미리 상위 폴더 만들어야 함</a:t>
            </a:r>
            <a:endParaRPr lang="en-US" altLang="ko-KR" sz="1600" dirty="0"/>
          </a:p>
          <a:p>
            <a:pPr lvl="2"/>
            <a:r>
              <a:rPr lang="en-US" altLang="ko-KR" sz="1600" dirty="0"/>
              <a:t>3</a:t>
            </a:r>
            <a:r>
              <a:rPr lang="ko-KR" altLang="en-US" sz="1600" dirty="0"/>
              <a:t>행을 먼저 실행하지 않고 </a:t>
            </a:r>
            <a:r>
              <a:rPr lang="en-US" altLang="ko-KR" sz="1600" dirty="0"/>
              <a:t>4</a:t>
            </a:r>
            <a:r>
              <a:rPr lang="ko-KR" altLang="en-US" sz="1600" dirty="0"/>
              <a:t>행을 실행하면 오류 발생</a:t>
            </a:r>
            <a:endParaRPr lang="en-US" altLang="ko-KR" sz="1600" dirty="0"/>
          </a:p>
          <a:p>
            <a:pPr lvl="2"/>
            <a:r>
              <a:rPr lang="en-US" altLang="ko-KR" sz="1600" dirty="0" err="1"/>
              <a:t>shutil.rmtree</a:t>
            </a:r>
            <a:r>
              <a:rPr lang="en-US" altLang="ko-KR" sz="1600" dirty="0"/>
              <a:t>(</a:t>
            </a:r>
            <a:r>
              <a:rPr lang="ko-KR" altLang="en-US" sz="1600" dirty="0" err="1"/>
              <a:t>폴더명</a:t>
            </a:r>
            <a:r>
              <a:rPr lang="en-US" altLang="ko-KR" sz="1600" dirty="0"/>
              <a:t>) </a:t>
            </a:r>
            <a:r>
              <a:rPr lang="ko-KR" altLang="en-US" sz="1600" dirty="0"/>
              <a:t>함수는 폴더 안의 모든 파일 삭제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23" y="2168860"/>
            <a:ext cx="6984753" cy="2036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28708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</a:t>
            </a:r>
            <a:r>
              <a:rPr lang="ko-KR" altLang="en-US" dirty="0"/>
              <a:t>파일 입출력의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디렉터리의 목록 모두 보기 </a:t>
            </a:r>
            <a:endParaRPr lang="en-US" altLang="ko-KR" dirty="0"/>
          </a:p>
          <a:p>
            <a:pPr lvl="2"/>
            <a:r>
              <a:rPr lang="en-US" altLang="ko-KR" sz="1600" dirty="0" err="1"/>
              <a:t>os.walk</a:t>
            </a:r>
            <a:r>
              <a:rPr lang="en-US" altLang="ko-KR" sz="1600" dirty="0"/>
              <a:t>(</a:t>
            </a:r>
            <a:r>
              <a:rPr lang="ko-KR" altLang="en-US" sz="1600" dirty="0"/>
              <a:t>폴더</a:t>
            </a:r>
            <a:r>
              <a:rPr lang="en-US" altLang="ko-KR" sz="1600" dirty="0"/>
              <a:t>) </a:t>
            </a:r>
            <a:r>
              <a:rPr lang="ko-KR" altLang="en-US" sz="1600" dirty="0"/>
              <a:t>함수 사용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89" y="1846180"/>
            <a:ext cx="6857422" cy="3165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1878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 파일 입출력의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파일 입출력의 개념</a:t>
            </a:r>
            <a:endParaRPr lang="en-US" altLang="ko-KR" dirty="0"/>
          </a:p>
          <a:p>
            <a:pPr lvl="1"/>
            <a:r>
              <a:rPr lang="ko-KR" altLang="en-US" dirty="0"/>
              <a:t>표준 입출력과 파일 입출력 함수</a:t>
            </a:r>
          </a:p>
          <a:p>
            <a:pPr lvl="1"/>
            <a:endParaRPr lang="ko-KR" altLang="en-US" dirty="0"/>
          </a:p>
          <a:p>
            <a:pPr marL="70247" indent="0">
              <a:buNone/>
            </a:pP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254" y="2025343"/>
            <a:ext cx="5739491" cy="280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11431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</a:t>
            </a:r>
            <a:r>
              <a:rPr lang="ko-KR" altLang="en-US" dirty="0"/>
              <a:t>파일 입출력의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파일 또는 폴더가 이미 존재하는지 확인 </a:t>
            </a:r>
            <a:endParaRPr lang="en-US" altLang="ko-KR" dirty="0"/>
          </a:p>
          <a:p>
            <a:pPr lvl="2"/>
            <a:r>
              <a:rPr lang="en-US" altLang="ko-KR" sz="1600" dirty="0" err="1"/>
              <a:t>os.path.exists</a:t>
            </a:r>
            <a:r>
              <a:rPr lang="en-US" altLang="ko-KR" sz="1600" dirty="0"/>
              <a:t>(</a:t>
            </a:r>
            <a:r>
              <a:rPr lang="ko-KR" altLang="en-US" sz="1600" dirty="0"/>
              <a:t>파일명 또는 </a:t>
            </a:r>
            <a:r>
              <a:rPr lang="ko-KR" altLang="en-US" sz="1600" dirty="0" err="1"/>
              <a:t>폴더명</a:t>
            </a:r>
            <a:r>
              <a:rPr lang="en-US" altLang="ko-KR" sz="1600" dirty="0"/>
              <a:t>)</a:t>
            </a:r>
            <a:r>
              <a:rPr lang="ko-KR" altLang="en-US" sz="1600" dirty="0"/>
              <a:t> 사용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406" y="2033845"/>
            <a:ext cx="7283188" cy="1912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5008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</a:t>
            </a:r>
            <a:r>
              <a:rPr lang="ko-KR" altLang="en-US" dirty="0"/>
              <a:t>파일 입출력의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파일 삭제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파일 크기 확인</a:t>
            </a:r>
            <a:r>
              <a:rPr lang="en-US" altLang="ko-KR" dirty="0"/>
              <a:t>(</a:t>
            </a:r>
            <a:r>
              <a:rPr lang="ko-KR" altLang="en-US" dirty="0"/>
              <a:t>바이트 단위로 출력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97" y="1493785"/>
            <a:ext cx="7438606" cy="1677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58" y="4202223"/>
            <a:ext cx="7441742" cy="1432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65522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</a:t>
            </a:r>
            <a:r>
              <a:rPr lang="ko-KR" altLang="en-US" dirty="0"/>
              <a:t>파일 입출력의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파일 압축과 압축 풀기</a:t>
            </a:r>
            <a:endParaRPr lang="en-US" altLang="ko-KR" dirty="0"/>
          </a:p>
          <a:p>
            <a:pPr lvl="2"/>
            <a:r>
              <a:rPr lang="ko-KR" altLang="en-US" sz="1600" dirty="0"/>
              <a:t>압축 기능은 </a:t>
            </a:r>
            <a:r>
              <a:rPr lang="en-US" altLang="ko-KR" sz="1600" dirty="0" err="1"/>
              <a:t>zipfile</a:t>
            </a:r>
            <a:r>
              <a:rPr lang="en-US" altLang="ko-KR" sz="1600" dirty="0"/>
              <a:t> </a:t>
            </a:r>
            <a:r>
              <a:rPr lang="ko-KR" altLang="en-US" sz="1600" dirty="0"/>
              <a:t>모듈에서 제공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52" y="1853825"/>
            <a:ext cx="6843696" cy="1777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39974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</a:t>
            </a:r>
            <a:r>
              <a:rPr lang="ko-KR" altLang="en-US" dirty="0"/>
              <a:t>파일 입출력의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sz="2000" dirty="0"/>
              <a:t>파일 압축과 압축 풀기</a:t>
            </a:r>
            <a:endParaRPr lang="en-US" altLang="ko-KR" sz="2000" dirty="0"/>
          </a:p>
          <a:p>
            <a:pPr lvl="2"/>
            <a:r>
              <a:rPr lang="ko-KR" altLang="en-US" sz="1600" dirty="0"/>
              <a:t>압축 기능은 </a:t>
            </a:r>
            <a:r>
              <a:rPr lang="en-US" altLang="ko-KR" sz="1600" dirty="0" err="1"/>
              <a:t>zipfile</a:t>
            </a:r>
            <a:r>
              <a:rPr lang="en-US" altLang="ko-KR" sz="1600" dirty="0"/>
              <a:t> </a:t>
            </a:r>
            <a:r>
              <a:rPr lang="ko-KR" altLang="en-US" sz="1600" dirty="0"/>
              <a:t>모듈에서 제공</a:t>
            </a:r>
            <a:endParaRPr lang="en-US" altLang="ko-KR" sz="1600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sz="1600" dirty="0"/>
              <a:t>압축 풀기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407" y="1872678"/>
            <a:ext cx="6671185" cy="173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407" y="4531249"/>
            <a:ext cx="6671185" cy="1538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73313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</a:t>
            </a:r>
            <a:r>
              <a:rPr lang="ko-KR" altLang="en-US" dirty="0"/>
              <a:t>파일 입출력의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예외 처리</a:t>
            </a:r>
            <a:endParaRPr lang="en-US" altLang="ko-KR" dirty="0"/>
          </a:p>
          <a:p>
            <a:pPr lvl="1"/>
            <a:r>
              <a:rPr lang="en-US" altLang="ko-KR" dirty="0"/>
              <a:t>try, except </a:t>
            </a:r>
            <a:r>
              <a:rPr lang="ko-KR" altLang="en-US" dirty="0"/>
              <a:t>문 </a:t>
            </a:r>
            <a:endParaRPr lang="en-US" altLang="ko-KR" dirty="0"/>
          </a:p>
          <a:p>
            <a:pPr lvl="1"/>
            <a:r>
              <a:rPr lang="ko-KR" altLang="en-US" dirty="0"/>
              <a:t>예외 처리</a:t>
            </a:r>
            <a:r>
              <a:rPr lang="en-US" altLang="ko-KR" dirty="0"/>
              <a:t>(Exception Handling) : </a:t>
            </a:r>
            <a:r>
              <a:rPr lang="ko-KR" altLang="en-US" dirty="0"/>
              <a:t>오류가 발생할 때 </a:t>
            </a:r>
            <a:r>
              <a:rPr lang="ko-KR" altLang="en-US" dirty="0" err="1"/>
              <a:t>파이썬이</a:t>
            </a:r>
            <a:r>
              <a:rPr lang="ko-KR" altLang="en-US" dirty="0"/>
              <a:t> 처리하지 않고 프로그래머가 작성 한 코드를 실행하는 방식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try </a:t>
            </a:r>
            <a:r>
              <a:rPr lang="ko-KR" altLang="en-US" dirty="0"/>
              <a:t>문</a:t>
            </a:r>
            <a:r>
              <a:rPr lang="en-US" altLang="ko-KR" dirty="0"/>
              <a:t>, except </a:t>
            </a:r>
            <a:r>
              <a:rPr lang="ko-KR" altLang="en-US" dirty="0"/>
              <a:t>문을 활용</a:t>
            </a:r>
            <a:r>
              <a:rPr lang="en-US" altLang="ko-KR" dirty="0"/>
              <a:t>, </a:t>
            </a:r>
            <a:r>
              <a:rPr lang="ko-KR" altLang="en-US" dirty="0"/>
              <a:t>이런 </a:t>
            </a:r>
            <a:r>
              <a:rPr lang="ko-KR" altLang="en-US" dirty="0" err="1"/>
              <a:t>파이썬의</a:t>
            </a:r>
            <a:r>
              <a:rPr lang="ko-KR" altLang="en-US" dirty="0"/>
              <a:t> 오류 대신 직접 오류 메시지를 작성 정상적으로 흐름을 이어가게 함</a:t>
            </a: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919" y="2551405"/>
            <a:ext cx="6176936" cy="117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919" y="5071647"/>
            <a:ext cx="6176936" cy="1619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70912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</a:t>
            </a:r>
            <a:r>
              <a:rPr lang="ko-KR" altLang="en-US" dirty="0"/>
              <a:t>파일 입출력의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문자열 중에서 ‘</a:t>
            </a:r>
            <a:r>
              <a:rPr lang="ko-KR" altLang="en-US" dirty="0" err="1"/>
              <a:t>파이썬</a:t>
            </a:r>
            <a:r>
              <a:rPr lang="ko-KR" altLang="en-US" dirty="0"/>
              <a:t>’ 글자의 위치를 모두 찾아서 출력하는 코드</a:t>
            </a:r>
            <a:endParaRPr lang="en-US" altLang="ko-KR" dirty="0"/>
          </a:p>
          <a:p>
            <a:pPr lvl="2"/>
            <a:r>
              <a:rPr lang="ko-KR" altLang="en-US" sz="1600" dirty="0"/>
              <a:t>‘</a:t>
            </a:r>
            <a:r>
              <a:rPr lang="ko-KR" altLang="en-US" sz="1600" dirty="0" err="1"/>
              <a:t>파이썬</a:t>
            </a:r>
            <a:r>
              <a:rPr lang="ko-KR" altLang="en-US" sz="1600" dirty="0"/>
              <a:t>’ 글자가 위치한 첨자 </a:t>
            </a:r>
            <a:r>
              <a:rPr lang="en-US" altLang="ko-KR" sz="1600" dirty="0"/>
              <a:t>0</a:t>
            </a:r>
            <a:r>
              <a:rPr lang="ko-KR" altLang="en-US" sz="1600" dirty="0"/>
              <a:t>과 </a:t>
            </a:r>
            <a:r>
              <a:rPr lang="en-US" altLang="ko-KR" sz="1600" dirty="0"/>
              <a:t>13</a:t>
            </a:r>
            <a:r>
              <a:rPr lang="ko-KR" altLang="en-US" sz="1600" dirty="0"/>
              <a:t>을 찾은 후에는 더 이상 없기 때문에 오류가 발생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0A9CD81-E68A-4E4F-BF83-14CC1DC68288}"/>
              </a:ext>
            </a:extLst>
          </p:cNvPr>
          <p:cNvGrpSpPr/>
          <p:nvPr/>
        </p:nvGrpSpPr>
        <p:grpSpPr>
          <a:xfrm>
            <a:off x="1337266" y="1943835"/>
            <a:ext cx="6469468" cy="4046699"/>
            <a:chOff x="1567917" y="2037596"/>
            <a:chExt cx="6108459" cy="3564394"/>
          </a:xfrm>
        </p:grpSpPr>
        <p:pic>
          <p:nvPicPr>
            <p:cNvPr id="5325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7917" y="2037596"/>
              <a:ext cx="6102746" cy="2370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25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702" y="4407859"/>
              <a:ext cx="6075674" cy="1194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703128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</a:t>
            </a:r>
            <a:r>
              <a:rPr lang="ko-KR" altLang="en-US" dirty="0"/>
              <a:t>파일 입출력의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2"/>
            <a:r>
              <a:rPr lang="ko-KR" altLang="en-US" sz="1600" dirty="0"/>
              <a:t>예외 처리 추가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7C61E32-6249-462A-9B35-9AF5D25F844C}"/>
              </a:ext>
            </a:extLst>
          </p:cNvPr>
          <p:cNvGrpSpPr/>
          <p:nvPr/>
        </p:nvGrpSpPr>
        <p:grpSpPr>
          <a:xfrm>
            <a:off x="1280993" y="1448780"/>
            <a:ext cx="6582013" cy="4500497"/>
            <a:chOff x="1680397" y="1673808"/>
            <a:chExt cx="5873153" cy="3455112"/>
          </a:xfrm>
        </p:grpSpPr>
        <p:pic>
          <p:nvPicPr>
            <p:cNvPr id="5427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0397" y="1673808"/>
              <a:ext cx="5873153" cy="2929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27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0397" y="4602854"/>
              <a:ext cx="5873153" cy="5260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823843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</a:t>
            </a:r>
            <a:r>
              <a:rPr lang="ko-KR" altLang="en-US" dirty="0"/>
              <a:t>파일 입출력의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2"/>
            <a:r>
              <a:rPr lang="en-US" altLang="ko-KR" sz="1600" dirty="0"/>
              <a:t>except </a:t>
            </a:r>
            <a:r>
              <a:rPr lang="ko-KR" altLang="en-US" sz="1600" dirty="0"/>
              <a:t>문 뒤에 아무것도 명시하지 않으면 모든 종류의 오류 처리</a:t>
            </a:r>
            <a:endParaRPr lang="en-US" altLang="ko-KR" sz="1600" dirty="0"/>
          </a:p>
          <a:p>
            <a:pPr lvl="3"/>
            <a:r>
              <a:rPr lang="ko-KR" altLang="en-US" sz="1600" dirty="0"/>
              <a:t>필요하다면 오류의 종류에 따라서 다른 오류 처리도 가능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87" y="1907546"/>
            <a:ext cx="7562221" cy="1682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66456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</a:t>
            </a:r>
            <a:r>
              <a:rPr lang="ko-KR" altLang="en-US" dirty="0"/>
              <a:t>파일 입출력의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2"/>
            <a:r>
              <a:rPr lang="ko-KR" altLang="en-US" sz="1600" dirty="0"/>
              <a:t>대표적인 예외 종류</a:t>
            </a:r>
          </a:p>
        </p:txBody>
      </p:sp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998" y="1454943"/>
            <a:ext cx="4953000" cy="394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00552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</a:t>
            </a:r>
            <a:r>
              <a:rPr lang="ko-KR" altLang="en-US" dirty="0"/>
              <a:t>파일 입출력의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오류의 종류에 따라서 다른 처리를 진행하는 코드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10A253E-C5CB-4CDB-B519-768E650659A9}"/>
              </a:ext>
            </a:extLst>
          </p:cNvPr>
          <p:cNvGrpSpPr/>
          <p:nvPr/>
        </p:nvGrpSpPr>
        <p:grpSpPr>
          <a:xfrm>
            <a:off x="559972" y="1271404"/>
            <a:ext cx="6176936" cy="4315191"/>
            <a:chOff x="1567916" y="1775066"/>
            <a:chExt cx="6012895" cy="3875799"/>
          </a:xfrm>
        </p:grpSpPr>
        <p:pic>
          <p:nvPicPr>
            <p:cNvPr id="5632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7916" y="1775066"/>
              <a:ext cx="6008168" cy="20980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32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2643" y="3873095"/>
              <a:ext cx="6008168" cy="1777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" name="Picture 2">
            <a:extLst>
              <a:ext uri="{FF2B5EF4-FFF2-40B4-BE49-F238E27FC236}">
                <a16:creationId xmlns:a16="http://schemas.microsoft.com/office/drawing/2014/main" id="{3F5C59FB-312E-4280-8B29-48D565A96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461" y="4374106"/>
            <a:ext cx="5710101" cy="2066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76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 파일 입출력의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파일 입출력의 기본 과정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파일 열기 </a:t>
            </a:r>
          </a:p>
          <a:p>
            <a:pPr marL="70247" indent="0">
              <a:buNone/>
            </a:pP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943" y="1642286"/>
            <a:ext cx="4629150" cy="194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19" y="4652604"/>
            <a:ext cx="7638958" cy="728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67210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</a:t>
            </a:r>
            <a:r>
              <a:rPr lang="ko-KR" altLang="en-US" dirty="0"/>
              <a:t>파일 입출력의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dirty="0"/>
              <a:t>try, except, else, finally </a:t>
            </a:r>
            <a:r>
              <a:rPr lang="ko-KR" altLang="en-US" dirty="0"/>
              <a:t>문 </a:t>
            </a:r>
            <a:endParaRPr lang="en-US" altLang="ko-KR" dirty="0"/>
          </a:p>
          <a:p>
            <a:pPr lvl="2"/>
            <a:r>
              <a:rPr lang="en-US" altLang="ko-KR" sz="1600" dirty="0"/>
              <a:t>try </a:t>
            </a:r>
            <a:r>
              <a:rPr lang="ko-KR" altLang="en-US" sz="1600" dirty="0"/>
              <a:t>문에서 오류가 발생하면 </a:t>
            </a:r>
            <a:r>
              <a:rPr lang="en-US" altLang="ko-KR" sz="1600" dirty="0"/>
              <a:t>except </a:t>
            </a:r>
            <a:r>
              <a:rPr lang="ko-KR" altLang="en-US" sz="1600" dirty="0"/>
              <a:t>문이 실행</a:t>
            </a:r>
            <a:endParaRPr lang="en-US" altLang="ko-KR" sz="1600" dirty="0"/>
          </a:p>
          <a:p>
            <a:pPr lvl="2"/>
            <a:r>
              <a:rPr lang="ko-KR" altLang="en-US" sz="1600" dirty="0"/>
              <a:t>오류가 발생하지 않으면 </a:t>
            </a:r>
            <a:r>
              <a:rPr lang="en-US" altLang="ko-KR" sz="1600" dirty="0"/>
              <a:t>else </a:t>
            </a:r>
            <a:r>
              <a:rPr lang="ko-KR" altLang="en-US" sz="1600" dirty="0"/>
              <a:t>문이 실행</a:t>
            </a:r>
            <a:endParaRPr lang="en-US" altLang="ko-KR" sz="1600" dirty="0"/>
          </a:p>
          <a:p>
            <a:pPr lvl="2"/>
            <a:r>
              <a:rPr lang="en-US" altLang="ko-KR" sz="1600" dirty="0"/>
              <a:t>finally </a:t>
            </a:r>
            <a:r>
              <a:rPr lang="ko-KR" altLang="en-US" sz="1600" dirty="0"/>
              <a:t>문은 오류가 발생하든 그렇지 않든 무조건 실행</a:t>
            </a: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65" y="2573905"/>
            <a:ext cx="5960960" cy="3274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A31E593-C476-4039-A131-C0F7DE92C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200" y="4734146"/>
            <a:ext cx="5235819" cy="1709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85422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54971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 파일 입출력의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2"/>
            <a:r>
              <a:rPr lang="ko-KR" altLang="en-US" sz="1800" dirty="0"/>
              <a:t>모드</a:t>
            </a:r>
            <a:r>
              <a:rPr lang="en-US" altLang="ko-KR" sz="1800" dirty="0"/>
              <a:t>( Mode) : open() </a:t>
            </a:r>
            <a:r>
              <a:rPr lang="ko-KR" altLang="en-US" sz="1800" dirty="0"/>
              <a:t>함수의 마지막 매개변수</a:t>
            </a:r>
            <a:endParaRPr lang="en-US" altLang="ko-KR" sz="18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70247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파일 처리</a:t>
            </a:r>
            <a:endParaRPr lang="en-US" altLang="ko-KR" dirty="0"/>
          </a:p>
          <a:p>
            <a:pPr lvl="1"/>
            <a:r>
              <a:rPr lang="en-US" altLang="ko-KR" dirty="0"/>
              <a:t>3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파일 닫기</a:t>
            </a:r>
          </a:p>
          <a:p>
            <a:pPr lvl="2"/>
            <a:r>
              <a:rPr lang="en-US" altLang="ko-KR" sz="1600" dirty="0"/>
              <a:t>1</a:t>
            </a:r>
            <a:r>
              <a:rPr lang="ko-KR" altLang="en-US" sz="1600" dirty="0"/>
              <a:t>단계에서 </a:t>
            </a:r>
            <a:r>
              <a:rPr lang="en-US" altLang="ko-KR" sz="1600" dirty="0"/>
              <a:t>open() </a:t>
            </a:r>
            <a:r>
              <a:rPr lang="ko-KR" altLang="en-US" sz="1600" dirty="0"/>
              <a:t>함수로 연 </a:t>
            </a:r>
            <a:r>
              <a:rPr lang="ko-KR" altLang="en-US" sz="1600" dirty="0" err="1"/>
              <a:t>변수명</a:t>
            </a:r>
            <a:endParaRPr lang="en-US" altLang="ko-KR" sz="16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380" y="1320634"/>
            <a:ext cx="4354235" cy="237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429" y="5454225"/>
            <a:ext cx="5873153" cy="376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969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파일을 이용한 입력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93" y="1628800"/>
            <a:ext cx="7677214" cy="2111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6616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한 행씩 읽어 들이기</a:t>
            </a:r>
            <a:endParaRPr lang="en-US" altLang="ko-KR" dirty="0"/>
          </a:p>
          <a:p>
            <a:pPr lvl="1"/>
            <a:r>
              <a:rPr lang="en-US" altLang="ko-KR" dirty="0" err="1"/>
              <a:t>readline</a:t>
            </a:r>
            <a:r>
              <a:rPr lang="en-US" altLang="ko-KR" dirty="0"/>
              <a:t>() </a:t>
            </a:r>
            <a:r>
              <a:rPr lang="ko-KR" altLang="en-US" dirty="0"/>
              <a:t>함수 사용</a:t>
            </a:r>
            <a:endParaRPr lang="en-US" altLang="ko-KR" dirty="0"/>
          </a:p>
          <a:p>
            <a:pPr lvl="1"/>
            <a:r>
              <a:rPr lang="ko-KR" altLang="en-US" dirty="0"/>
              <a:t>파일로 데이터 입력 후 이를 화면에 출력하는 프로그램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665" y="2348880"/>
            <a:ext cx="6004875" cy="804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94632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1844</TotalTime>
  <Words>1166</Words>
  <Application>Microsoft Office PowerPoint</Application>
  <PresentationFormat>화면 슬라이드 쇼(4:3)</PresentationFormat>
  <Paragraphs>233</Paragraphs>
  <Slides>61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8" baseType="lpstr">
      <vt:lpstr>HY견고딕</vt:lpstr>
      <vt:lpstr>HY견명조</vt:lpstr>
      <vt:lpstr>맑은 고딕</vt:lpstr>
      <vt:lpstr>Arial</vt:lpstr>
      <vt:lpstr>Verdana</vt:lpstr>
      <vt:lpstr>Wingdings</vt:lpstr>
      <vt:lpstr>1_Office 테마</vt:lpstr>
      <vt:lpstr>PowerPoint 프레젠테이션</vt:lpstr>
      <vt:lpstr>PowerPoint 프레젠테이션</vt:lpstr>
      <vt:lpstr>Section 01 이 장에서 만들 프로그램</vt:lpstr>
      <vt:lpstr>Section 01 이 장에서 만들 프로그램</vt:lpstr>
      <vt:lpstr>Section 02  파일 입출력의 기본</vt:lpstr>
      <vt:lpstr>Section 02  파일 입출력의 기본</vt:lpstr>
      <vt:lpstr>Section 02  파일 입출력의 기본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04 이진 파일 입출력</vt:lpstr>
      <vt:lpstr>Section 04 이진 파일 입출력</vt:lpstr>
      <vt:lpstr>Section 04 이진 파일 입출력</vt:lpstr>
      <vt:lpstr>Section 04 이진 파일 입출력</vt:lpstr>
      <vt:lpstr>Section 04 이진 파일 입출력</vt:lpstr>
      <vt:lpstr>Section 04 이진 파일 입출력</vt:lpstr>
      <vt:lpstr>Section 04 이진 파일 입출력</vt:lpstr>
      <vt:lpstr>Section 04 이진 파일 입출력</vt:lpstr>
      <vt:lpstr>Section 05 파일 입출력의 심화 내용</vt:lpstr>
      <vt:lpstr>Section 05 파일 입출력의 심화 내용</vt:lpstr>
      <vt:lpstr>Section 05 파일 입출력의 심화 내용</vt:lpstr>
      <vt:lpstr>Section 05 파일 입출력의 심화 내용</vt:lpstr>
      <vt:lpstr>Section 05 파일 입출력의 심화 내용</vt:lpstr>
      <vt:lpstr>Section 05 파일 입출력의 심화 내용</vt:lpstr>
      <vt:lpstr>Section 05 파일 입출력의 심화 내용</vt:lpstr>
      <vt:lpstr>Section 05 파일 입출력의 심화 내용</vt:lpstr>
      <vt:lpstr>Section 05 파일 입출력의 심화 내용</vt:lpstr>
      <vt:lpstr>Section 05 파일 입출력의 심화 내용</vt:lpstr>
      <vt:lpstr>Section 05 파일 입출력의 심화 내용</vt:lpstr>
      <vt:lpstr>Section 05 파일 입출력의 심화 내용</vt:lpstr>
      <vt:lpstr>Section 05 파일 입출력의 심화 내용</vt:lpstr>
      <vt:lpstr>Section 05 파일 입출력의 심화 내용</vt:lpstr>
      <vt:lpstr>Section 05 파일 입출력의 심화 내용</vt:lpstr>
      <vt:lpstr>Section 05 파일 입출력의 심화 내용</vt:lpstr>
      <vt:lpstr>Section 05 파일 입출력의 심화 내용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ch00_교재소개&amp;강의계획표</dc:title>
  <dc:creator>한빛아카데미(주)</dc:creator>
  <cp:lastModifiedBy>Kim Sungmu</cp:lastModifiedBy>
  <cp:revision>281</cp:revision>
  <dcterms:created xsi:type="dcterms:W3CDTF">2012-07-23T02:34:37Z</dcterms:created>
  <dcterms:modified xsi:type="dcterms:W3CDTF">2022-02-24T02:52:09Z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1NCUCeAsLTdgs0g0NVq39g0UxrcrxPknXzBwH4Bd9mpo</vt:lpwstr>
  </property>
  <property fmtid="{D5CDD505-2E9C-101B-9397-08002B2CF9AE}" pid="4" name="Google.Documents.RevisionId">
    <vt:lpwstr>16204708356322461875</vt:lpwstr>
  </property>
  <property fmtid="{D5CDD505-2E9C-101B-9397-08002B2CF9AE}" pid="5" name="Google.Documents.PreviousRevisionId">
    <vt:lpwstr>06215226093729447614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